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</p:sldMasterIdLst>
  <p:notesMasterIdLst>
    <p:notesMasterId r:id="rId15"/>
  </p:notesMasterIdLst>
  <p:sldIdLst>
    <p:sldId id="275" r:id="rId6"/>
    <p:sldId id="272" r:id="rId7"/>
    <p:sldId id="261" r:id="rId8"/>
    <p:sldId id="302" r:id="rId9"/>
    <p:sldId id="299" r:id="rId10"/>
    <p:sldId id="303" r:id="rId11"/>
    <p:sldId id="304" r:id="rId12"/>
    <p:sldId id="305" r:id="rId13"/>
    <p:sldId id="300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E68B3E-F9D6-4D1F-BA91-BE5E813CE109}" v="9" dt="2024-09-23T14:11:46.8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Vaalea tyyli 3 - Korostus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Normaali tyyli 4 - Korostu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1590" autoAdjust="0"/>
  </p:normalViewPr>
  <p:slideViewPr>
    <p:cSldViewPr snapToGrid="0">
      <p:cViewPr varScale="1">
        <p:scale>
          <a:sx n="63" d="100"/>
          <a:sy n="63" d="100"/>
        </p:scale>
        <p:origin x="192" y="920"/>
      </p:cViewPr>
      <p:guideLst/>
    </p:cSldViewPr>
  </p:slideViewPr>
  <p:outlineViewPr>
    <p:cViewPr>
      <p:scale>
        <a:sx n="33" d="100"/>
        <a:sy n="33" d="100"/>
      </p:scale>
      <p:origin x="0" y="-9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E4D1A-04BD-C641-9499-3D8E00A015E9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DA67C-5201-BB44-9041-FA521B0921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77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A67C-5201-BB44-9041-FA521B0921E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8111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A67C-5201-BB44-9041-FA521B0921E3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727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A67C-5201-BB44-9041-FA521B0921E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080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A67C-5201-BB44-9041-FA521B0921E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0762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A67C-5201-BB44-9041-FA521B0921E3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5394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A67C-5201-BB44-9041-FA521B0921E3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8484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A67C-5201-BB44-9041-FA521B0921E3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5143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nk elem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otsikko 2">
            <a:extLst>
              <a:ext uri="{FF2B5EF4-FFF2-40B4-BE49-F238E27FC236}">
                <a16:creationId xmlns:a16="http://schemas.microsoft.com/office/drawing/2014/main" id="{0C7BE6FE-2453-E740-86C2-E764F5EA2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149" y="2921553"/>
            <a:ext cx="5841152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F90B7C52-D3D4-3342-BC45-8BF2A7CB7BF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77149" y="3705783"/>
            <a:ext cx="5841152" cy="8545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Font typeface="Arial"/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9C661-85FC-2C46-B6C7-3C02B0141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r="11764" b="4762"/>
          <a:stretch/>
        </p:blipFill>
        <p:spPr>
          <a:xfrm>
            <a:off x="7982519" y="0"/>
            <a:ext cx="4209482" cy="6858000"/>
          </a:xfrm>
          <a:prstGeom prst="rect">
            <a:avLst/>
          </a:prstGeom>
        </p:spPr>
      </p:pic>
      <p:pic>
        <p:nvPicPr>
          <p:cNvPr id="7" name="Picture 6" descr="Jyväskylän ammattikorkeakoulu, JAMK University of Applied Sciences logo">
            <a:extLst>
              <a:ext uri="{FF2B5EF4-FFF2-40B4-BE49-F238E27FC236}">
                <a16:creationId xmlns:a16="http://schemas.microsoft.com/office/drawing/2014/main" id="{1CBA9F32-B77B-C643-8CC6-703410AA62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48" y="5564519"/>
            <a:ext cx="3544951" cy="44971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FD7F470-1BB5-9A44-9AEB-950EE31E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149" y="1097081"/>
            <a:ext cx="5841152" cy="1325563"/>
          </a:xfrm>
          <a:prstGeom prst="rect">
            <a:avLst/>
          </a:prstGeom>
        </p:spPr>
        <p:txBody>
          <a:bodyPr/>
          <a:lstStyle>
            <a:lvl1pPr algn="l">
              <a:defRPr sz="5800" b="1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6898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custom 2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F5C230DF-81C0-7B4D-818E-B322AA1F2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5057" y="414067"/>
            <a:ext cx="11455879" cy="6090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FE349-2197-8C4D-B828-C36B5DFA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65" y="906356"/>
            <a:ext cx="10511286" cy="818927"/>
          </a:xfrm>
          <a:prstGeom prst="rect">
            <a:avLst/>
          </a:prstGeom>
        </p:spPr>
        <p:txBody>
          <a:bodyPr/>
          <a:lstStyle>
            <a:lvl1pPr>
              <a:defRPr sz="5400" b="1" i="0" baseline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C406-DC64-DB46-A3A3-7FF97868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101" y="5926762"/>
            <a:ext cx="1453952" cy="40466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A3D7A-E702-484C-AE34-D3F55E78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2061" y="5926762"/>
            <a:ext cx="5570240" cy="40466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0C7BE6FE-2453-E740-86C2-E764F5EA2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065" y="1738262"/>
            <a:ext cx="1051128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9F37ACCC-1AD2-894A-B6CB-EDDCA451677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68550" y="2602513"/>
            <a:ext cx="10514802" cy="28031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>
              <a:buFont typeface="Arial"/>
              <a:buChar char="•"/>
              <a:defRPr sz="2200">
                <a:solidFill>
                  <a:schemeClr val="tx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0" name="Picture 3" descr="JAMK logo">
            <a:extLst>
              <a:ext uri="{FF2B5EF4-FFF2-40B4-BE49-F238E27FC236}">
                <a16:creationId xmlns:a16="http://schemas.microsoft.com/office/drawing/2014/main" id="{DCA86940-471A-214E-A720-28BB258C97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5694902"/>
            <a:ext cx="1273047" cy="6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1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n paikkamerkki 2"/>
          <p:cNvSpPr>
            <a:spLocks noGrp="1"/>
          </p:cNvSpPr>
          <p:nvPr>
            <p:ph type="body" idx="10"/>
          </p:nvPr>
        </p:nvSpPr>
        <p:spPr>
          <a:xfrm>
            <a:off x="803055" y="2471099"/>
            <a:ext cx="10512645" cy="32947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>
              <a:buFont typeface="Arial"/>
              <a:buChar char="•"/>
              <a:defRPr sz="2200">
                <a:solidFill>
                  <a:schemeClr val="tx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Alaotsikko 2"/>
          <p:cNvSpPr>
            <a:spLocks noGrp="1"/>
          </p:cNvSpPr>
          <p:nvPr>
            <p:ph type="subTitle" idx="1"/>
          </p:nvPr>
        </p:nvSpPr>
        <p:spPr>
          <a:xfrm>
            <a:off x="803055" y="1586260"/>
            <a:ext cx="10512645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803055" y="734521"/>
            <a:ext cx="10512645" cy="7920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283D7883-CE26-A84C-8BC9-C8CCFC3F0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355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Alatunnisteen paikkamerkki 4">
            <a:extLst>
              <a:ext uri="{FF2B5EF4-FFF2-40B4-BE49-F238E27FC236}">
                <a16:creationId xmlns:a16="http://schemas.microsoft.com/office/drawing/2014/main" id="{CA4EC108-BA92-6442-8755-E117D714B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6315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61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2"/>
          <p:cNvSpPr>
            <a:spLocks noGrp="1"/>
          </p:cNvSpPr>
          <p:nvPr>
            <p:ph type="body" idx="10"/>
          </p:nvPr>
        </p:nvSpPr>
        <p:spPr>
          <a:xfrm>
            <a:off x="815412" y="1797968"/>
            <a:ext cx="10512988" cy="39678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>
              <a:buFont typeface="Arial"/>
              <a:buChar char="•"/>
              <a:defRPr sz="2200">
                <a:solidFill>
                  <a:schemeClr val="tx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2001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Otsikko 1"/>
          <p:cNvSpPr>
            <a:spLocks noGrp="1"/>
          </p:cNvSpPr>
          <p:nvPr>
            <p:ph type="ctrTitle"/>
          </p:nvPr>
        </p:nvSpPr>
        <p:spPr>
          <a:xfrm>
            <a:off x="803055" y="745087"/>
            <a:ext cx="10525316" cy="792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E24697D7-EBCE-E441-8DE0-59AA8587FD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054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DBFCED60-2B25-614B-8139-3642749E4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9014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5789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2"/>
          <p:cNvSpPr>
            <a:spLocks noGrp="1"/>
          </p:cNvSpPr>
          <p:nvPr>
            <p:ph idx="1"/>
          </p:nvPr>
        </p:nvSpPr>
        <p:spPr bwMode="auto">
          <a:xfrm>
            <a:off x="803056" y="2471440"/>
            <a:ext cx="10512644" cy="323086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 marL="12001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AF145E5D-E5AC-6746-8C43-54171074E24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03055" y="1611660"/>
            <a:ext cx="10512645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A816A9B5-5722-4444-8409-AD6530953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055" y="759921"/>
            <a:ext cx="10512645" cy="7920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AB9D5E66-12AA-D144-A1C7-B039E5725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055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B5915956-69E9-1F44-94B4-13F0249DAE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9015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8553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3"/>
          <p:cNvSpPr>
            <a:spLocks noGrp="1"/>
          </p:cNvSpPr>
          <p:nvPr>
            <p:ph sz="half" idx="2"/>
          </p:nvPr>
        </p:nvSpPr>
        <p:spPr>
          <a:xfrm>
            <a:off x="6179410" y="2331740"/>
            <a:ext cx="5123590" cy="34594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792122" y="2331740"/>
            <a:ext cx="5092659" cy="34594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D3B85546-B3F2-7241-A601-16265374137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03055" y="1611660"/>
            <a:ext cx="10499945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50BF326E-66F7-3748-B519-45FEFCD2D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055" y="759921"/>
            <a:ext cx="10499945" cy="7920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E0F015C5-516E-6B40-9FBA-B8C6F1D6D58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03055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4F144793-6417-3A42-AEF0-3E329877F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9015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7232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/chart slid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95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Jyväskylän ammattikorkeakoulu, JAMK University of Applied Sciences logo">
            <a:extLst>
              <a:ext uri="{FF2B5EF4-FFF2-40B4-BE49-F238E27FC236}">
                <a16:creationId xmlns:a16="http://schemas.microsoft.com/office/drawing/2014/main" id="{10948E7E-E4CB-E34E-8863-0DD568F778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644" y="4980104"/>
            <a:ext cx="5391520" cy="68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37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169244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15292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idx="10"/>
          </p:nvPr>
        </p:nvSpPr>
        <p:spPr>
          <a:xfrm>
            <a:off x="719402" y="2556149"/>
            <a:ext cx="10705189" cy="31050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>
              <a:buFont typeface="Arial"/>
              <a:buChar char="•"/>
              <a:defRPr sz="220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2001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Muokkaa tekstin perustyylejä</a:t>
            </a:r>
          </a:p>
          <a:p>
            <a:pPr marL="12001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Muokkaa tekstin perustyylejä</a:t>
            </a:r>
          </a:p>
          <a:p>
            <a:pPr marL="1657350" marR="0" lvl="3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Muokkaa tekstin perustyylejä</a:t>
            </a:r>
          </a:p>
          <a:p>
            <a:pPr marL="1828800" marR="0" lvl="4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Muokkaa tekstin perustyylejä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725355" y="1742976"/>
            <a:ext cx="10699044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725355" y="878880"/>
            <a:ext cx="10699044" cy="8640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2520809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yväskylän ammattikorkeakoulu, JAMK University of Applied Sciences logo">
            <a:extLst>
              <a:ext uri="{FF2B5EF4-FFF2-40B4-BE49-F238E27FC236}">
                <a16:creationId xmlns:a16="http://schemas.microsoft.com/office/drawing/2014/main" id="{1DB01C81-6570-3E45-83E2-290FDFDD2B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650" y="4934383"/>
            <a:ext cx="5519057" cy="70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26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for project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9">
            <a:extLst>
              <a:ext uri="{FF2B5EF4-FFF2-40B4-BE49-F238E27FC236}">
                <a16:creationId xmlns:a16="http://schemas.microsoft.com/office/drawing/2014/main" id="{67B2CF02-4D71-0347-9CDA-0D0EB6793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5558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F4603F-69DF-2741-B0CC-E1814F6B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574" y="1029227"/>
            <a:ext cx="9520686" cy="1325563"/>
          </a:xfrm>
          <a:prstGeom prst="rect">
            <a:avLst/>
          </a:prstGeom>
        </p:spPr>
        <p:txBody>
          <a:bodyPr/>
          <a:lstStyle>
            <a:lvl1pPr algn="ctr">
              <a:defRPr sz="7400" b="1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168FB69-F858-1D4A-BCF1-3B50CCE86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574" y="3374399"/>
            <a:ext cx="952068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pic>
        <p:nvPicPr>
          <p:cNvPr id="8" name="Picture 3" descr="JAMK logo">
            <a:extLst>
              <a:ext uri="{FF2B5EF4-FFF2-40B4-BE49-F238E27FC236}">
                <a16:creationId xmlns:a16="http://schemas.microsoft.com/office/drawing/2014/main" id="{2A2DD9A2-02AD-8148-8D40-A98B0C7B8B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860310"/>
            <a:ext cx="1445406" cy="7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1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-pink">
    <p:bg>
      <p:bgPr>
        <a:gradFill flip="none" rotWithShape="1">
          <a:gsLst>
            <a:gs pos="0">
              <a:schemeClr val="tx1"/>
            </a:gs>
            <a:gs pos="40000">
              <a:schemeClr val="tx1"/>
            </a:gs>
            <a:gs pos="83000">
              <a:schemeClr val="accent1"/>
            </a:gs>
            <a:gs pos="99000">
              <a:schemeClr val="accent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FE349-2197-8C4D-B828-C36B5DFA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574" y="1348535"/>
            <a:ext cx="9520686" cy="1325563"/>
          </a:xfrm>
          <a:prstGeom prst="rect">
            <a:avLst/>
          </a:prstGeom>
        </p:spPr>
        <p:txBody>
          <a:bodyPr/>
          <a:lstStyle>
            <a:lvl1pPr algn="ctr">
              <a:defRPr sz="7400" b="1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0C7BE6FE-2453-E740-86C2-E764F5EA2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574" y="3693707"/>
            <a:ext cx="952068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F90B7C52-D3D4-3342-BC45-8BF2A7CB7BF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10574" y="4847399"/>
            <a:ext cx="9520686" cy="8545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Font typeface="Arial"/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8" name="Picture 3" descr="JAMK logo">
            <a:extLst>
              <a:ext uri="{FF2B5EF4-FFF2-40B4-BE49-F238E27FC236}">
                <a16:creationId xmlns:a16="http://schemas.microsoft.com/office/drawing/2014/main" id="{571F97DD-0BDA-774B-8B17-636487A9D7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426" y="5874575"/>
            <a:ext cx="1543399" cy="7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or projects blue-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9">
            <a:extLst>
              <a:ext uri="{FF2B5EF4-FFF2-40B4-BE49-F238E27FC236}">
                <a16:creationId xmlns:a16="http://schemas.microsoft.com/office/drawing/2014/main" id="{929867C7-70E4-524F-8F04-75E75A717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5558971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83000">
                <a:schemeClr val="accent1"/>
              </a:gs>
              <a:gs pos="99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FE349-2197-8C4D-B828-C36B5DFA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574" y="1029227"/>
            <a:ext cx="9520686" cy="1325563"/>
          </a:xfrm>
          <a:prstGeom prst="rect">
            <a:avLst/>
          </a:prstGeom>
        </p:spPr>
        <p:txBody>
          <a:bodyPr/>
          <a:lstStyle>
            <a:lvl1pPr algn="ctr">
              <a:defRPr sz="7400" b="1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0C7BE6FE-2453-E740-86C2-E764F5EA2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574" y="3374399"/>
            <a:ext cx="952068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F90B7C52-D3D4-3342-BC45-8BF2A7CB7BF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10574" y="4528091"/>
            <a:ext cx="9520686" cy="8545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Font typeface="Arial"/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3" descr="JAMK logo">
            <a:extLst>
              <a:ext uri="{FF2B5EF4-FFF2-40B4-BE49-F238E27FC236}">
                <a16:creationId xmlns:a16="http://schemas.microsoft.com/office/drawing/2014/main" id="{C1E15A88-7779-0C4E-9684-E5AA42180C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5889340"/>
            <a:ext cx="1273047" cy="6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6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custom 1 pink">
    <p:bg>
      <p:bgPr>
        <a:gradFill>
          <a:gsLst>
            <a:gs pos="0">
              <a:schemeClr val="tx1"/>
            </a:gs>
            <a:gs pos="41000">
              <a:schemeClr val="tx1"/>
            </a:gs>
            <a:gs pos="83000">
              <a:schemeClr val="accent1"/>
            </a:gs>
            <a:gs pos="99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F5C230DF-81C0-7B4D-818E-B322AA1F2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5057" y="414067"/>
            <a:ext cx="11455879" cy="6090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FE349-2197-8C4D-B828-C36B5DFA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65" y="906356"/>
            <a:ext cx="10511286" cy="818927"/>
          </a:xfrm>
          <a:prstGeom prst="rect">
            <a:avLst/>
          </a:prstGeom>
        </p:spPr>
        <p:txBody>
          <a:bodyPr/>
          <a:lstStyle>
            <a:lvl1pPr>
              <a:defRPr sz="5400" b="1" i="0" baseline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C406-DC64-DB46-A3A3-7FF97868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101" y="5926762"/>
            <a:ext cx="1453952" cy="40466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A3D7A-E702-484C-AE34-D3F55E78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2061" y="5926762"/>
            <a:ext cx="5570240" cy="40466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0C7BE6FE-2453-E740-86C2-E764F5EA2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065" y="1738262"/>
            <a:ext cx="1051128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9F37ACCC-1AD2-894A-B6CB-EDDCA451677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68550" y="2602513"/>
            <a:ext cx="10514802" cy="28031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>
              <a:buFont typeface="Arial"/>
              <a:buChar char="•"/>
              <a:defRPr sz="2200">
                <a:solidFill>
                  <a:schemeClr val="tx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9" name="Picture 3" descr="JAMK logo">
            <a:extLst>
              <a:ext uri="{FF2B5EF4-FFF2-40B4-BE49-F238E27FC236}">
                <a16:creationId xmlns:a16="http://schemas.microsoft.com/office/drawing/2014/main" id="{D8A8063F-7A17-E847-82FE-D6CC314F76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5694902"/>
            <a:ext cx="1273047" cy="6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0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custom 2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F5C230DF-81C0-7B4D-818E-B322AA1F2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5057" y="414067"/>
            <a:ext cx="11455879" cy="6090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FE349-2197-8C4D-B828-C36B5DFA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65" y="906356"/>
            <a:ext cx="10511286" cy="818927"/>
          </a:xfrm>
          <a:prstGeom prst="rect">
            <a:avLst/>
          </a:prstGeom>
        </p:spPr>
        <p:txBody>
          <a:bodyPr/>
          <a:lstStyle>
            <a:lvl1pPr>
              <a:defRPr sz="5400" b="1" i="0" baseline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C406-DC64-DB46-A3A3-7FF97868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101" y="5926762"/>
            <a:ext cx="1453952" cy="40466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A3D7A-E702-484C-AE34-D3F55E78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2061" y="5926762"/>
            <a:ext cx="5570240" cy="40466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0C7BE6FE-2453-E740-86C2-E764F5EA2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065" y="1738262"/>
            <a:ext cx="1051128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9F37ACCC-1AD2-894A-B6CB-EDDCA451677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68550" y="2589813"/>
            <a:ext cx="10514802" cy="28031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>
              <a:buFont typeface="Arial"/>
              <a:buChar char="•"/>
              <a:defRPr sz="2200">
                <a:solidFill>
                  <a:schemeClr val="tx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0" name="Picture 3" descr="JAMK logo">
            <a:extLst>
              <a:ext uri="{FF2B5EF4-FFF2-40B4-BE49-F238E27FC236}">
                <a16:creationId xmlns:a16="http://schemas.microsoft.com/office/drawing/2014/main" id="{EC307230-6FA4-424E-BFCD-A7155CCA9A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5694902"/>
            <a:ext cx="1273047" cy="6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8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 elem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F9C661-85FC-2C46-B6C7-3C02B0141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7" r="11764" b="4599"/>
          <a:stretch/>
        </p:blipFill>
        <p:spPr>
          <a:xfrm>
            <a:off x="7982519" y="-1"/>
            <a:ext cx="4209482" cy="685800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92E7A09-25E3-ED44-823F-AB6958F7A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149" y="1097081"/>
            <a:ext cx="5841152" cy="1325563"/>
          </a:xfrm>
          <a:prstGeom prst="rect">
            <a:avLst/>
          </a:prstGeom>
        </p:spPr>
        <p:txBody>
          <a:bodyPr/>
          <a:lstStyle>
            <a:lvl1pPr algn="l">
              <a:defRPr sz="5800" b="1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E74052FB-1624-FE48-98E7-FEFB00A6C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149" y="2921553"/>
            <a:ext cx="5841152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90E19B32-2364-234E-A420-95315E24696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77149" y="3705783"/>
            <a:ext cx="5841152" cy="8545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Font typeface="Arial"/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5" name="Picture 14" descr="Jyväskylän ammattikorkeakoulu, JAMK University of Applied Sciences logo">
            <a:extLst>
              <a:ext uri="{FF2B5EF4-FFF2-40B4-BE49-F238E27FC236}">
                <a16:creationId xmlns:a16="http://schemas.microsoft.com/office/drawing/2014/main" id="{EFE23272-400E-5F44-AF29-8062EEE419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48" y="5564519"/>
            <a:ext cx="3544951" cy="44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2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-green">
    <p:bg>
      <p:bgPr>
        <a:gradFill flip="none" rotWithShape="1">
          <a:gsLst>
            <a:gs pos="0">
              <a:schemeClr val="tx1"/>
            </a:gs>
            <a:gs pos="37000">
              <a:schemeClr val="tx1"/>
            </a:gs>
            <a:gs pos="83000">
              <a:schemeClr val="accent3"/>
            </a:gs>
            <a:gs pos="99000">
              <a:schemeClr val="accent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5AD52F-2AB4-7C43-A9BD-390EF6331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574" y="1348535"/>
            <a:ext cx="9520686" cy="1325563"/>
          </a:xfrm>
          <a:prstGeom prst="rect">
            <a:avLst/>
          </a:prstGeom>
        </p:spPr>
        <p:txBody>
          <a:bodyPr/>
          <a:lstStyle>
            <a:lvl1pPr algn="ctr">
              <a:defRPr sz="7400" b="1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8F968CFA-EDB4-EE4E-A52B-C136D1AC7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574" y="3693707"/>
            <a:ext cx="952068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Picture 3" descr="JAMK logo">
            <a:extLst>
              <a:ext uri="{FF2B5EF4-FFF2-40B4-BE49-F238E27FC236}">
                <a16:creationId xmlns:a16="http://schemas.microsoft.com/office/drawing/2014/main" id="{B80BB0DA-8924-BD4F-8DA9-86C5DE159F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426" y="5874575"/>
            <a:ext cx="1543399" cy="771699"/>
          </a:xfrm>
          <a:prstGeom prst="rect">
            <a:avLst/>
          </a:prstGeom>
        </p:spPr>
      </p:pic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143FF6FB-AD0E-7D47-B01F-AE492FB3226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10574" y="4847399"/>
            <a:ext cx="9520686" cy="8545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Font typeface="Arial"/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1982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or projects blue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9">
            <a:extLst>
              <a:ext uri="{FF2B5EF4-FFF2-40B4-BE49-F238E27FC236}">
                <a16:creationId xmlns:a16="http://schemas.microsoft.com/office/drawing/2014/main" id="{929867C7-70E4-524F-8F04-75E75A717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5558970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83000">
                <a:schemeClr val="accent3"/>
              </a:gs>
              <a:gs pos="9900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FE349-2197-8C4D-B828-C36B5DFA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574" y="1029227"/>
            <a:ext cx="9520686" cy="1325563"/>
          </a:xfrm>
          <a:prstGeom prst="rect">
            <a:avLst/>
          </a:prstGeom>
        </p:spPr>
        <p:txBody>
          <a:bodyPr/>
          <a:lstStyle>
            <a:lvl1pPr algn="ctr">
              <a:defRPr sz="7400" b="1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0C7BE6FE-2453-E740-86C2-E764F5EA2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574" y="3374399"/>
            <a:ext cx="952068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F90B7C52-D3D4-3342-BC45-8BF2A7CB7BF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10574" y="4528091"/>
            <a:ext cx="9520686" cy="8545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Font typeface="Arial"/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3" descr="JAMK logo">
            <a:extLst>
              <a:ext uri="{FF2B5EF4-FFF2-40B4-BE49-F238E27FC236}">
                <a16:creationId xmlns:a16="http://schemas.microsoft.com/office/drawing/2014/main" id="{4A364B59-3F1C-0A4C-9413-6F7BBBDCA3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5889340"/>
            <a:ext cx="1273047" cy="6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4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custom 1 green">
    <p:bg>
      <p:bgPr>
        <a:gradFill>
          <a:gsLst>
            <a:gs pos="0">
              <a:schemeClr val="tx1"/>
            </a:gs>
            <a:gs pos="41000">
              <a:schemeClr val="tx1"/>
            </a:gs>
            <a:gs pos="83000">
              <a:schemeClr val="accent3"/>
            </a:gs>
            <a:gs pos="99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F5C230DF-81C0-7B4D-818E-B322AA1F2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5057" y="414067"/>
            <a:ext cx="11455879" cy="6090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FE349-2197-8C4D-B828-C36B5DFA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65" y="906356"/>
            <a:ext cx="10511286" cy="818927"/>
          </a:xfrm>
          <a:prstGeom prst="rect">
            <a:avLst/>
          </a:prstGeom>
        </p:spPr>
        <p:txBody>
          <a:bodyPr/>
          <a:lstStyle>
            <a:lvl1pPr>
              <a:defRPr sz="5400" b="1" i="0" baseline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C406-DC64-DB46-A3A3-7FF97868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101" y="5926762"/>
            <a:ext cx="1453952" cy="40466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A3D7A-E702-484C-AE34-D3F55E78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2061" y="5926762"/>
            <a:ext cx="5570240" cy="40466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0C7BE6FE-2453-E740-86C2-E764F5EA2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065" y="1738262"/>
            <a:ext cx="1051128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9F37ACCC-1AD2-894A-B6CB-EDDCA451677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68550" y="2615213"/>
            <a:ext cx="10514802" cy="28031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>
              <a:buFont typeface="Arial"/>
              <a:buChar char="•"/>
              <a:defRPr sz="2200">
                <a:solidFill>
                  <a:schemeClr val="tx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0" name="Picture 3" descr="JAMK logo">
            <a:extLst>
              <a:ext uri="{FF2B5EF4-FFF2-40B4-BE49-F238E27FC236}">
                <a16:creationId xmlns:a16="http://schemas.microsoft.com/office/drawing/2014/main" id="{F01650AF-5566-7C4B-8FD1-C7AB19C63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5694902"/>
            <a:ext cx="1273047" cy="6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16901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342861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1" name="Picture 3" descr="JAMK logo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05452"/>
            <a:ext cx="1273047" cy="6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2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5" r:id="rId2"/>
    <p:sldLayoutId id="2147483680" r:id="rId3"/>
    <p:sldLayoutId id="2147483672" r:id="rId4"/>
    <p:sldLayoutId id="2147483669" r:id="rId5"/>
    <p:sldLayoutId id="2147483679" r:id="rId6"/>
    <p:sldLayoutId id="2147483671" r:id="rId7"/>
    <p:sldLayoutId id="2147483681" r:id="rId8"/>
    <p:sldLayoutId id="2147483673" r:id="rId9"/>
    <p:sldLayoutId id="2147483677" r:id="rId10"/>
    <p:sldLayoutId id="2147483650" r:id="rId11"/>
    <p:sldLayoutId id="2147483655" r:id="rId12"/>
    <p:sldLayoutId id="2147483656" r:id="rId13"/>
    <p:sldLayoutId id="2147483658" r:id="rId14"/>
    <p:sldLayoutId id="2147483664" r:id="rId15"/>
    <p:sldLayoutId id="2147483663" r:id="rId16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253952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27992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6" name="Picture 3" descr="JAMK logo">
            <a:extLst>
              <a:ext uri="{FF2B5EF4-FFF2-40B4-BE49-F238E27FC236}">
                <a16:creationId xmlns:a16="http://schemas.microsoft.com/office/drawing/2014/main" id="{D23D67F7-17C9-DF4B-B0AB-2240EFA39E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526" y="5883215"/>
            <a:ext cx="1517521" cy="75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2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82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mk.fi/en/project/towards-inclusive-and-practice-oriented-teacher-education-tipot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hmdsarita@gmail.com" TargetMode="External"/><Relationship Id="rId2" Type="http://schemas.openxmlformats.org/officeDocument/2006/relationships/hyperlink" Target="mailto:hanna.laitinen@jamk.f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outi.kyro-ammala@ulapland.fi" TargetMode="External"/><Relationship Id="rId4" Type="http://schemas.openxmlformats.org/officeDocument/2006/relationships/hyperlink" Target="mailto:fredericocossa42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55690-40B8-C94C-9003-C956D792C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Towards Inclusive and Practice-Oriented Teacher Education (TIPOTE)</a:t>
            </a:r>
            <a:br>
              <a: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Mozambique</a:t>
            </a:r>
            <a:br>
              <a: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FI" sz="6000" dirty="0"/>
          </a:p>
        </p:txBody>
      </p:sp>
      <p:pic>
        <p:nvPicPr>
          <p:cNvPr id="5" name="Picture 1811289598" descr="A picture containing text&#10;&#10;Description automatically generated">
            <a:extLst>
              <a:ext uri="{FF2B5EF4-FFF2-40B4-BE49-F238E27FC236}">
                <a16:creationId xmlns:a16="http://schemas.microsoft.com/office/drawing/2014/main" id="{577B300C-CA6E-6B57-3270-F43752B7E4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98" y="5828773"/>
            <a:ext cx="6120130" cy="890905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548335BE-D524-FD0D-6D0F-C576AEB27F26}"/>
              </a:ext>
            </a:extLst>
          </p:cNvPr>
          <p:cNvSpPr/>
          <p:nvPr/>
        </p:nvSpPr>
        <p:spPr>
          <a:xfrm>
            <a:off x="10479819" y="5828773"/>
            <a:ext cx="1478943" cy="810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355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maalaus, taide, piirros, maali&#10;&#10;Kuvaus luotu automaattisesti">
            <a:extLst>
              <a:ext uri="{FF2B5EF4-FFF2-40B4-BE49-F238E27FC236}">
                <a16:creationId xmlns:a16="http://schemas.microsoft.com/office/drawing/2014/main" id="{504B33FD-D351-A317-DB88-49720E2821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012" y="223776"/>
            <a:ext cx="3201107" cy="287677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9774B3F8-EA3E-B741-C8E3-F186FC2E3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9314" y="2295678"/>
            <a:ext cx="3231775" cy="4338547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E060E259-699C-829F-9FBD-93AFA527C710}"/>
              </a:ext>
            </a:extLst>
          </p:cNvPr>
          <p:cNvSpPr/>
          <p:nvPr/>
        </p:nvSpPr>
        <p:spPr>
          <a:xfrm>
            <a:off x="794295" y="1196092"/>
            <a:ext cx="3931533" cy="21991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b="1" dirty="0"/>
              <a:t>UP-Maputo, Jamk /SPTE, </a:t>
            </a:r>
            <a:r>
              <a:rPr lang="fi-FI" sz="2000" b="1" dirty="0" err="1"/>
              <a:t>University</a:t>
            </a:r>
            <a:r>
              <a:rPr lang="fi-FI" sz="2000" b="1" dirty="0"/>
              <a:t> of </a:t>
            </a:r>
            <a:r>
              <a:rPr lang="fi-FI" sz="2000" b="1" dirty="0" err="1"/>
              <a:t>Lapland</a:t>
            </a:r>
            <a:r>
              <a:rPr lang="fi-FI" sz="2000" b="1" dirty="0"/>
              <a:t>  and ISET – One World</a:t>
            </a:r>
          </a:p>
          <a:p>
            <a:pPr algn="ctr"/>
            <a:endParaRPr lang="fi-FI" sz="2000" b="1" dirty="0"/>
          </a:p>
          <a:p>
            <a:pPr algn="ctr"/>
            <a:r>
              <a:rPr lang="fi-FI" sz="2000" b="1" dirty="0" err="1"/>
              <a:t>Working</a:t>
            </a:r>
            <a:r>
              <a:rPr lang="fi-FI" sz="2000" b="1" dirty="0"/>
              <a:t> </a:t>
            </a:r>
            <a:r>
              <a:rPr lang="fi-FI" sz="2000" b="1" dirty="0" err="1"/>
              <a:t>together</a:t>
            </a:r>
            <a:r>
              <a:rPr lang="fi-FI" sz="2000" b="1" dirty="0"/>
              <a:t> </a:t>
            </a:r>
            <a:r>
              <a:rPr lang="fi-FI" sz="2000" b="1" dirty="0" err="1"/>
              <a:t>already</a:t>
            </a:r>
            <a:r>
              <a:rPr lang="fi-FI" sz="2000" b="1" dirty="0"/>
              <a:t> in TEPATE (2020-2024)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D01308-AFFB-27A0-02E1-9D2906F7D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97" y="4010883"/>
            <a:ext cx="3931533" cy="262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BD8CCDC-F95D-A7EF-769F-CAA6FB388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012" y="3429000"/>
            <a:ext cx="3204120" cy="320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36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CA672529-6100-28A7-B241-29741D5C9BF1}"/>
              </a:ext>
            </a:extLst>
          </p:cNvPr>
          <p:cNvSpPr/>
          <p:nvPr/>
        </p:nvSpPr>
        <p:spPr>
          <a:xfrm>
            <a:off x="865881" y="2308928"/>
            <a:ext cx="7051865" cy="14897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 1: Strengthened 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capacity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UP-Maputo and ISET-One World to provide learner-centred inclusive education. </a:t>
            </a:r>
            <a:endParaRPr lang="fi-FI" sz="2400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CB34B582-E884-5C07-F83C-62CF70DFF6CC}"/>
              </a:ext>
            </a:extLst>
          </p:cNvPr>
          <p:cNvSpPr/>
          <p:nvPr/>
        </p:nvSpPr>
        <p:spPr>
          <a:xfrm>
            <a:off x="865881" y="4068078"/>
            <a:ext cx="7051866" cy="16352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 2: Improved evidence and innovation-based pedagogical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practices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UP-Maputo and ISET-One World for learner-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centred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practice-oriented inclusive education. 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in paikkamerkki 5">
            <a:extLst>
              <a:ext uri="{FF2B5EF4-FFF2-40B4-BE49-F238E27FC236}">
                <a16:creationId xmlns:a16="http://schemas.microsoft.com/office/drawing/2014/main" id="{F3AE76B4-E6C5-8F6A-11EE-3C8F38E7B66F}"/>
              </a:ext>
            </a:extLst>
          </p:cNvPr>
          <p:cNvSpPr txBox="1">
            <a:spLocks/>
          </p:cNvSpPr>
          <p:nvPr/>
        </p:nvSpPr>
        <p:spPr>
          <a:xfrm>
            <a:off x="769614" y="819137"/>
            <a:ext cx="10652772" cy="14897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 OBJECTIVE: Strengthened capacity of UP-Maputo &amp; ISET-One World to </a:t>
            </a:r>
            <a:r>
              <a:rPr lang="en-US" sz="2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deliver and develop quality teacher education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provides teacher trainees with improved competences in </a:t>
            </a:r>
            <a:r>
              <a:rPr lang="en-US" sz="2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inclusive education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various Mozambican contexts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i-FI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389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CA672529-6100-28A7-B241-29741D5C9BF1}"/>
              </a:ext>
            </a:extLst>
          </p:cNvPr>
          <p:cNvSpPr/>
          <p:nvPr/>
        </p:nvSpPr>
        <p:spPr>
          <a:xfrm>
            <a:off x="896620" y="1066801"/>
            <a:ext cx="9863744" cy="6913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 1: Strengthened 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capacity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UP-Maputo and ISET-One World to provide learner-centred inclusive education. </a:t>
            </a:r>
            <a:endParaRPr lang="fi-FI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CB34B582-E884-5C07-F83C-62CF70DFF6CC}"/>
              </a:ext>
            </a:extLst>
          </p:cNvPr>
          <p:cNvSpPr/>
          <p:nvPr/>
        </p:nvSpPr>
        <p:spPr>
          <a:xfrm>
            <a:off x="896620" y="3322011"/>
            <a:ext cx="9695182" cy="6913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 2: Improved evidence and innovation-based pedagogical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practices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UP-Maputo and ISET-One World for learner-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centred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practice-oriented inclusive education. 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9E953A40-0402-6544-C4B0-3813FEF1F1A9}"/>
              </a:ext>
            </a:extLst>
          </p:cNvPr>
          <p:cNvSpPr/>
          <p:nvPr/>
        </p:nvSpPr>
        <p:spPr>
          <a:xfrm>
            <a:off x="1293089" y="1872126"/>
            <a:ext cx="2355275" cy="11851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1.Training of </a:t>
            </a:r>
            <a:r>
              <a:rPr lang="fi-FI" dirty="0" err="1"/>
              <a:t>Trainers</a:t>
            </a:r>
            <a:r>
              <a:rPr lang="fi-FI" dirty="0"/>
              <a:t> (</a:t>
            </a:r>
            <a:r>
              <a:rPr lang="fi-FI" dirty="0" err="1"/>
              <a:t>key</a:t>
            </a:r>
            <a:r>
              <a:rPr lang="fi-FI" dirty="0"/>
              <a:t> </a:t>
            </a:r>
            <a:r>
              <a:rPr lang="fi-FI" dirty="0" err="1"/>
              <a:t>experts</a:t>
            </a:r>
            <a:r>
              <a:rPr lang="fi-FI" dirty="0"/>
              <a:t>), </a:t>
            </a:r>
            <a:r>
              <a:rPr lang="fi-FI" dirty="0" err="1"/>
              <a:t>staff</a:t>
            </a:r>
            <a:r>
              <a:rPr lang="fi-FI" dirty="0"/>
              <a:t> </a:t>
            </a:r>
            <a:r>
              <a:rPr lang="fi-FI" dirty="0" err="1"/>
              <a:t>exchange</a:t>
            </a:r>
            <a:r>
              <a:rPr lang="fi-FI" dirty="0"/>
              <a:t>, </a:t>
            </a:r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dirty="0" err="1"/>
              <a:t>visit</a:t>
            </a:r>
            <a:r>
              <a:rPr lang="fi-FI" dirty="0"/>
              <a:t>, </a:t>
            </a:r>
            <a:r>
              <a:rPr lang="fi-FI" dirty="0" err="1"/>
              <a:t>benchmarking</a:t>
            </a:r>
            <a:r>
              <a:rPr lang="fi-FI" dirty="0"/>
              <a:t>	</a:t>
            </a: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FDF8D412-46BD-C852-B302-A6B899A668DE}"/>
              </a:ext>
            </a:extLst>
          </p:cNvPr>
          <p:cNvSpPr/>
          <p:nvPr/>
        </p:nvSpPr>
        <p:spPr>
          <a:xfrm>
            <a:off x="4502727" y="1872126"/>
            <a:ext cx="2253673" cy="11851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2. Digital </a:t>
            </a:r>
            <a:r>
              <a:rPr lang="fi-FI" dirty="0" err="1"/>
              <a:t>tools</a:t>
            </a:r>
            <a:r>
              <a:rPr lang="fi-FI" dirty="0"/>
              <a:t> – hardware, software and </a:t>
            </a:r>
            <a:r>
              <a:rPr lang="fi-FI" dirty="0" err="1"/>
              <a:t>pedagogical</a:t>
            </a:r>
            <a:r>
              <a:rPr lang="fi-FI" dirty="0"/>
              <a:t> </a:t>
            </a:r>
            <a:r>
              <a:rPr lang="fi-FI" dirty="0" err="1"/>
              <a:t>development</a:t>
            </a:r>
            <a:endParaRPr lang="fi-FI" dirty="0"/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DEB42857-AF8D-93D8-1C9B-CD749E79CDB2}"/>
              </a:ext>
            </a:extLst>
          </p:cNvPr>
          <p:cNvSpPr/>
          <p:nvPr/>
        </p:nvSpPr>
        <p:spPr>
          <a:xfrm>
            <a:off x="1293089" y="4230252"/>
            <a:ext cx="2253673" cy="14177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3. </a:t>
            </a:r>
            <a:r>
              <a:rPr lang="fi-FI" dirty="0" err="1"/>
              <a:t>Living</a:t>
            </a:r>
            <a:r>
              <a:rPr lang="fi-FI" dirty="0"/>
              <a:t> </a:t>
            </a:r>
            <a:r>
              <a:rPr lang="fi-FI" dirty="0" err="1"/>
              <a:t>Labs</a:t>
            </a:r>
            <a:r>
              <a:rPr lang="fi-FI" dirty="0"/>
              <a:t> – </a:t>
            </a:r>
            <a:r>
              <a:rPr lang="fi-FI" dirty="0" err="1"/>
              <a:t>innovating</a:t>
            </a:r>
            <a:r>
              <a:rPr lang="fi-FI" dirty="0"/>
              <a:t> and </a:t>
            </a:r>
            <a:r>
              <a:rPr lang="fi-FI" dirty="0" err="1"/>
              <a:t>testing</a:t>
            </a:r>
            <a:r>
              <a:rPr lang="fi-FI" dirty="0"/>
              <a:t> </a:t>
            </a:r>
            <a:r>
              <a:rPr lang="fi-FI" dirty="0" err="1"/>
              <a:t>inclusive</a:t>
            </a:r>
            <a:r>
              <a:rPr lang="fi-FI" dirty="0"/>
              <a:t> </a:t>
            </a:r>
            <a:r>
              <a:rPr lang="fi-FI" dirty="0" err="1"/>
              <a:t>practices</a:t>
            </a:r>
            <a:r>
              <a:rPr lang="fi-FI" dirty="0"/>
              <a:t> in multi-</a:t>
            </a:r>
            <a:r>
              <a:rPr lang="fi-FI" dirty="0" err="1"/>
              <a:t>actor</a:t>
            </a:r>
            <a:r>
              <a:rPr lang="fi-FI" dirty="0"/>
              <a:t> </a:t>
            </a:r>
            <a:r>
              <a:rPr lang="fi-FI" dirty="0" err="1"/>
              <a:t>teams</a:t>
            </a:r>
            <a:r>
              <a:rPr lang="fi-FI" dirty="0"/>
              <a:t> 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31CFE71E-5EEF-B423-AFE5-5CF732B9E210}"/>
              </a:ext>
            </a:extLst>
          </p:cNvPr>
          <p:cNvSpPr/>
          <p:nvPr/>
        </p:nvSpPr>
        <p:spPr>
          <a:xfrm>
            <a:off x="4502726" y="4230252"/>
            <a:ext cx="2253673" cy="14177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4. Tools for </a:t>
            </a:r>
            <a:r>
              <a:rPr lang="fi-FI" dirty="0" err="1"/>
              <a:t>inclusive</a:t>
            </a:r>
            <a:r>
              <a:rPr lang="fi-FI" dirty="0"/>
              <a:t>, </a:t>
            </a:r>
            <a:r>
              <a:rPr lang="fi-FI" dirty="0" err="1"/>
              <a:t>locally</a:t>
            </a:r>
            <a:r>
              <a:rPr lang="fi-FI" dirty="0"/>
              <a:t> </a:t>
            </a:r>
            <a:r>
              <a:rPr lang="fi-FI" dirty="0" err="1"/>
              <a:t>relevant</a:t>
            </a:r>
            <a:r>
              <a:rPr lang="fi-FI" dirty="0"/>
              <a:t>, and </a:t>
            </a:r>
            <a:r>
              <a:rPr lang="fi-FI" dirty="0" err="1"/>
              <a:t>practice-oriented</a:t>
            </a:r>
            <a:r>
              <a:rPr lang="fi-FI" dirty="0"/>
              <a:t> STEM </a:t>
            </a:r>
            <a:r>
              <a:rPr lang="fi-FI" dirty="0" err="1"/>
              <a:t>education</a:t>
            </a:r>
            <a:r>
              <a:rPr lang="fi-FI" dirty="0"/>
              <a:t> 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0B5C2345-42DF-3D05-2F37-A701257B7409}"/>
              </a:ext>
            </a:extLst>
          </p:cNvPr>
          <p:cNvSpPr/>
          <p:nvPr/>
        </p:nvSpPr>
        <p:spPr>
          <a:xfrm>
            <a:off x="8079289" y="5099838"/>
            <a:ext cx="3582444" cy="12315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Dissemination</a:t>
            </a:r>
            <a:r>
              <a:rPr lang="fi-FI" dirty="0"/>
              <a:t> at </a:t>
            </a:r>
            <a:r>
              <a:rPr lang="fi-FI" dirty="0" err="1"/>
              <a:t>national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; UP </a:t>
            </a:r>
            <a:r>
              <a:rPr lang="fi-FI" dirty="0" err="1"/>
              <a:t>network</a:t>
            </a:r>
            <a:r>
              <a:rPr lang="fi-FI" dirty="0"/>
              <a:t>, ADPP </a:t>
            </a:r>
            <a:r>
              <a:rPr lang="fi-FI" dirty="0" err="1"/>
              <a:t>network</a:t>
            </a:r>
            <a:endParaRPr lang="fi-FI" dirty="0"/>
          </a:p>
          <a:p>
            <a:pPr algn="ctr"/>
            <a:r>
              <a:rPr lang="fi-FI" dirty="0"/>
              <a:t>Collaboration </a:t>
            </a:r>
            <a:r>
              <a:rPr lang="fi-FI" dirty="0" err="1"/>
              <a:t>with</a:t>
            </a:r>
            <a:r>
              <a:rPr lang="fi-FI" dirty="0"/>
              <a:t> UFF/Finland.</a:t>
            </a: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7496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B4574352-37E7-3F5B-8CC9-F945798B6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Progress</a:t>
            </a:r>
            <a:r>
              <a:rPr lang="fi-FI" dirty="0"/>
              <a:t> 1-9/2024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B343C1CF-0CF3-D52B-E93E-E5C1B7308CA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72066" y="1872126"/>
            <a:ext cx="4856378" cy="2016294"/>
          </a:xfrm>
        </p:spPr>
        <p:txBody>
          <a:bodyPr>
            <a:normAutofit/>
          </a:bodyPr>
          <a:lstStyle/>
          <a:p>
            <a:r>
              <a:rPr lang="fi-FI" dirty="0"/>
              <a:t>Training of </a:t>
            </a:r>
            <a:r>
              <a:rPr lang="fi-FI" dirty="0" err="1"/>
              <a:t>Trainers</a:t>
            </a:r>
            <a:r>
              <a:rPr lang="fi-FI" dirty="0"/>
              <a:t> in </a:t>
            </a:r>
            <a:r>
              <a:rPr lang="fi-FI" dirty="0" err="1"/>
              <a:t>Mozambique</a:t>
            </a:r>
            <a:endParaRPr lang="fi-FI" dirty="0"/>
          </a:p>
          <a:p>
            <a:pPr lvl="1"/>
            <a:r>
              <a:rPr lang="fi-FI" dirty="0" err="1"/>
              <a:t>Overall</a:t>
            </a:r>
            <a:r>
              <a:rPr lang="fi-FI" dirty="0"/>
              <a:t> </a:t>
            </a:r>
            <a:r>
              <a:rPr lang="fi-FI" dirty="0" err="1"/>
              <a:t>plan</a:t>
            </a:r>
            <a:r>
              <a:rPr lang="fi-FI" dirty="0"/>
              <a:t> for 2024-2026</a:t>
            </a:r>
          </a:p>
          <a:p>
            <a:pPr lvl="1"/>
            <a:r>
              <a:rPr lang="fi-FI" dirty="0" err="1"/>
              <a:t>February</a:t>
            </a:r>
            <a:r>
              <a:rPr lang="fi-FI" dirty="0"/>
              <a:t> 2024 (5 </a:t>
            </a:r>
            <a:r>
              <a:rPr lang="fi-FI" dirty="0" err="1"/>
              <a:t>days</a:t>
            </a:r>
            <a:r>
              <a:rPr lang="fi-FI" dirty="0"/>
              <a:t>)</a:t>
            </a:r>
          </a:p>
          <a:p>
            <a:pPr lvl="1"/>
            <a:r>
              <a:rPr lang="fi-FI" dirty="0" err="1"/>
              <a:t>September</a:t>
            </a:r>
            <a:r>
              <a:rPr lang="fi-FI" dirty="0"/>
              <a:t> 2024 (5 </a:t>
            </a:r>
            <a:r>
              <a:rPr lang="fi-FI" dirty="0" err="1"/>
              <a:t>days</a:t>
            </a:r>
            <a:r>
              <a:rPr lang="fi-FI" dirty="0"/>
              <a:t>)</a:t>
            </a:r>
          </a:p>
          <a:p>
            <a:pPr marL="457200" lvl="1" indent="0">
              <a:buNone/>
            </a:pPr>
            <a:endParaRPr lang="fi-FI" dirty="0"/>
          </a:p>
        </p:txBody>
      </p:sp>
      <p:pic>
        <p:nvPicPr>
          <p:cNvPr id="17" name="Kuva 16" descr="Kuva, joka sisältää kohteen teksti, tussitaulu&#10;&#10;Kuvaus luotu automaattisesti">
            <a:extLst>
              <a:ext uri="{FF2B5EF4-FFF2-40B4-BE49-F238E27FC236}">
                <a16:creationId xmlns:a16="http://schemas.microsoft.com/office/drawing/2014/main" id="{2FCDC889-7396-942E-E760-735FAB01BE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314" y="536675"/>
            <a:ext cx="3169620" cy="2377215"/>
          </a:xfrm>
          <a:prstGeom prst="rect">
            <a:avLst/>
          </a:prstGeom>
        </p:spPr>
      </p:pic>
      <p:pic>
        <p:nvPicPr>
          <p:cNvPr id="19" name="Kuva 18" descr="Kuva, joka sisältää kohteen vaate, henkilö, tuoli, mies&#10;&#10;Kuvaus luotu automaattisesti">
            <a:extLst>
              <a:ext uri="{FF2B5EF4-FFF2-40B4-BE49-F238E27FC236}">
                <a16:creationId xmlns:a16="http://schemas.microsoft.com/office/drawing/2014/main" id="{8790FAA9-465E-28A9-AB2B-7705A06094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75" y="3429000"/>
            <a:ext cx="3660559" cy="2745419"/>
          </a:xfrm>
          <a:prstGeom prst="rect">
            <a:avLst/>
          </a:prstGeom>
        </p:spPr>
      </p:pic>
      <p:pic>
        <p:nvPicPr>
          <p:cNvPr id="21" name="Kuva 20" descr="Kuva, joka sisältää kohteen vaate, henkilö, seinä, sisä-&#10;&#10;Kuvaus luotu automaattisesti">
            <a:extLst>
              <a:ext uri="{FF2B5EF4-FFF2-40B4-BE49-F238E27FC236}">
                <a16:creationId xmlns:a16="http://schemas.microsoft.com/office/drawing/2014/main" id="{0FBE17A1-BB28-42B4-30FB-0B85547F6F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193" y="3037115"/>
            <a:ext cx="4183072" cy="313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6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B4574352-37E7-3F5B-8CC9-F945798B6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Progress</a:t>
            </a:r>
            <a:r>
              <a:rPr lang="fi-FI" dirty="0"/>
              <a:t> 1-9/2024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B343C1CF-0CF3-D52B-E93E-E5C1B7308CA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09921" y="2076311"/>
            <a:ext cx="3462584" cy="3738563"/>
          </a:xfrm>
        </p:spPr>
        <p:txBody>
          <a:bodyPr>
            <a:normAutofit/>
          </a:bodyPr>
          <a:lstStyle/>
          <a:p>
            <a:r>
              <a:rPr lang="fi-FI" dirty="0" err="1"/>
              <a:t>Domestic</a:t>
            </a:r>
            <a:r>
              <a:rPr lang="fi-FI" dirty="0"/>
              <a:t> </a:t>
            </a:r>
            <a:r>
              <a:rPr lang="fi-FI" dirty="0" err="1"/>
              <a:t>benchmarking</a:t>
            </a:r>
            <a:r>
              <a:rPr lang="fi-FI" dirty="0"/>
              <a:t> in Maputo </a:t>
            </a:r>
            <a:r>
              <a:rPr lang="fi-FI" dirty="0" err="1"/>
              <a:t>province</a:t>
            </a:r>
            <a:r>
              <a:rPr lang="fi-FI" dirty="0"/>
              <a:t>, </a:t>
            </a:r>
            <a:r>
              <a:rPr lang="fi-FI" dirty="0" err="1"/>
              <a:t>Nampula</a:t>
            </a:r>
            <a:r>
              <a:rPr lang="fi-FI" dirty="0"/>
              <a:t>, Gaza</a:t>
            </a:r>
          </a:p>
          <a:p>
            <a:pPr lvl="1"/>
            <a:r>
              <a:rPr lang="fi-FI" dirty="0" err="1"/>
              <a:t>June-July</a:t>
            </a:r>
            <a:r>
              <a:rPr lang="fi-FI" dirty="0"/>
              <a:t> 2024</a:t>
            </a:r>
          </a:p>
          <a:p>
            <a:r>
              <a:rPr lang="fi-FI" dirty="0" err="1"/>
              <a:t>Identification</a:t>
            </a:r>
            <a:r>
              <a:rPr lang="fi-FI" dirty="0"/>
              <a:t> of </a:t>
            </a:r>
            <a:r>
              <a:rPr lang="fi-FI" dirty="0" err="1"/>
              <a:t>partnership</a:t>
            </a:r>
            <a:r>
              <a:rPr lang="fi-FI" dirty="0"/>
              <a:t> </a:t>
            </a:r>
            <a:r>
              <a:rPr lang="fi-FI" dirty="0" err="1"/>
              <a:t>schools</a:t>
            </a:r>
            <a:r>
              <a:rPr lang="fi-FI" dirty="0"/>
              <a:t> &amp; </a:t>
            </a:r>
            <a:r>
              <a:rPr lang="fi-FI" dirty="0" err="1"/>
              <a:t>needs</a:t>
            </a:r>
            <a:r>
              <a:rPr lang="fi-FI" dirty="0"/>
              <a:t> </a:t>
            </a:r>
            <a:r>
              <a:rPr lang="fi-FI" dirty="0" err="1"/>
              <a:t>mapping</a:t>
            </a:r>
            <a:endParaRPr lang="fi-FI" dirty="0"/>
          </a:p>
          <a:p>
            <a:pPr lvl="1"/>
            <a:r>
              <a:rPr lang="fi-FI" dirty="0" err="1"/>
              <a:t>July</a:t>
            </a:r>
            <a:r>
              <a:rPr lang="fi-FI" dirty="0"/>
              <a:t>-August 2024</a:t>
            </a:r>
          </a:p>
          <a:p>
            <a:r>
              <a:rPr lang="fi-FI" dirty="0" err="1"/>
              <a:t>Clarifying</a:t>
            </a:r>
            <a:r>
              <a:rPr lang="fi-FI" dirty="0"/>
              <a:t> and </a:t>
            </a:r>
            <a:r>
              <a:rPr lang="fi-FI" dirty="0" err="1"/>
              <a:t>planning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role</a:t>
            </a:r>
            <a:r>
              <a:rPr lang="fi-FI" dirty="0"/>
              <a:t> of </a:t>
            </a:r>
            <a:r>
              <a:rPr lang="fi-FI" dirty="0" err="1"/>
              <a:t>Living</a:t>
            </a:r>
            <a:r>
              <a:rPr lang="fi-FI" dirty="0"/>
              <a:t> </a:t>
            </a:r>
            <a:r>
              <a:rPr lang="fi-FI" dirty="0" err="1"/>
              <a:t>Labs</a:t>
            </a:r>
            <a:endParaRPr lang="fi-FI" dirty="0"/>
          </a:p>
          <a:p>
            <a:pPr lvl="1"/>
            <a:endParaRPr lang="fi-FI" dirty="0"/>
          </a:p>
        </p:txBody>
      </p:sp>
      <p:pic>
        <p:nvPicPr>
          <p:cNvPr id="15" name="Kuva 14" descr="Kuva, joka sisältää kohteen vaate, puu, piha-, henkilö&#10;&#10;Kuvaus luotu automaattisesti">
            <a:extLst>
              <a:ext uri="{FF2B5EF4-FFF2-40B4-BE49-F238E27FC236}">
                <a16:creationId xmlns:a16="http://schemas.microsoft.com/office/drawing/2014/main" id="{4A92B3C0-1D12-9E67-A2ED-D95F0F7A1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057" y="719925"/>
            <a:ext cx="4643022" cy="348226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E1A926D0-80D2-DE6B-53FD-68649E8D1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058" y="4324485"/>
            <a:ext cx="3349656" cy="188988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C7396B4-B576-E6F8-F9D0-9C5F28F7A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826" y="2076311"/>
            <a:ext cx="2485452" cy="348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33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B4574352-37E7-3F5B-8CC9-F945798B6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Progress</a:t>
            </a:r>
            <a:r>
              <a:rPr lang="fi-FI" dirty="0"/>
              <a:t> 1-9/2024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B343C1CF-0CF3-D52B-E93E-E5C1B7308CA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021172" y="2506879"/>
            <a:ext cx="4252695" cy="4351121"/>
          </a:xfrm>
        </p:spPr>
        <p:txBody>
          <a:bodyPr>
            <a:normAutofit/>
          </a:bodyPr>
          <a:lstStyle/>
          <a:p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dirty="0" err="1"/>
              <a:t>visit</a:t>
            </a:r>
            <a:r>
              <a:rPr lang="fi-FI" dirty="0"/>
              <a:t> to Finland</a:t>
            </a:r>
          </a:p>
          <a:p>
            <a:pPr lvl="1"/>
            <a:r>
              <a:rPr lang="fi-FI" dirty="0"/>
              <a:t>STEM-</a:t>
            </a:r>
            <a:r>
              <a:rPr lang="fi-FI" dirty="0" err="1"/>
              <a:t>group</a:t>
            </a:r>
            <a:r>
              <a:rPr lang="fi-FI" dirty="0"/>
              <a:t> (5 </a:t>
            </a:r>
            <a:r>
              <a:rPr lang="fi-FI" dirty="0" err="1"/>
              <a:t>people</a:t>
            </a:r>
            <a:r>
              <a:rPr lang="fi-FI" dirty="0"/>
              <a:t> ) in Rovaniemi, Finland</a:t>
            </a:r>
          </a:p>
          <a:p>
            <a:r>
              <a:rPr lang="fi-FI" dirty="0"/>
              <a:t>Digital </a:t>
            </a:r>
            <a:r>
              <a:rPr lang="fi-FI" dirty="0" err="1"/>
              <a:t>pedagogy</a:t>
            </a:r>
            <a:r>
              <a:rPr lang="fi-FI" dirty="0"/>
              <a:t> and </a:t>
            </a:r>
            <a:r>
              <a:rPr lang="fi-FI" dirty="0" err="1"/>
              <a:t>tools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Investment</a:t>
            </a:r>
            <a:r>
              <a:rPr lang="fi-FI" dirty="0"/>
              <a:t> </a:t>
            </a:r>
            <a:r>
              <a:rPr lang="fi-FI" dirty="0" err="1"/>
              <a:t>plans</a:t>
            </a:r>
            <a:r>
              <a:rPr lang="fi-FI" dirty="0"/>
              <a:t> </a:t>
            </a:r>
            <a:r>
              <a:rPr lang="fi-FI" dirty="0" err="1"/>
              <a:t>almost</a:t>
            </a:r>
            <a:r>
              <a:rPr lang="fi-FI" dirty="0"/>
              <a:t> </a:t>
            </a:r>
            <a:r>
              <a:rPr lang="fi-FI" dirty="0" err="1"/>
              <a:t>ready</a:t>
            </a:r>
            <a:endParaRPr lang="fi-FI" dirty="0"/>
          </a:p>
          <a:p>
            <a:pPr lvl="1"/>
            <a:r>
              <a:rPr lang="fi-FI" dirty="0" err="1"/>
              <a:t>Plans</a:t>
            </a:r>
            <a:r>
              <a:rPr lang="fi-FI" dirty="0"/>
              <a:t> made for digi-</a:t>
            </a:r>
            <a:r>
              <a:rPr lang="fi-FI" dirty="0" err="1"/>
              <a:t>pedagogical</a:t>
            </a:r>
            <a:r>
              <a:rPr lang="fi-FI" dirty="0"/>
              <a:t> </a:t>
            </a:r>
            <a:r>
              <a:rPr lang="fi-FI" dirty="0" err="1"/>
              <a:t>training</a:t>
            </a:r>
            <a:r>
              <a:rPr lang="fi-FI" dirty="0"/>
              <a:t> and </a:t>
            </a:r>
            <a:r>
              <a:rPr lang="fi-FI" dirty="0" err="1"/>
              <a:t>mentoring</a:t>
            </a:r>
            <a:endParaRPr lang="fi-FI" dirty="0"/>
          </a:p>
          <a:p>
            <a:pPr lvl="1"/>
            <a:endParaRPr lang="fi-FI" dirty="0"/>
          </a:p>
        </p:txBody>
      </p:sp>
      <p:pic>
        <p:nvPicPr>
          <p:cNvPr id="4" name="Kuva 3" descr="Kuva, joka sisältää kohteen vaate, jalkineet, henkilö, sisä-&#10;&#10;Kuvaus luotu automaattisesti">
            <a:extLst>
              <a:ext uri="{FF2B5EF4-FFF2-40B4-BE49-F238E27FC236}">
                <a16:creationId xmlns:a16="http://schemas.microsoft.com/office/drawing/2014/main" id="{BDB3D4AF-3CE9-D75F-A485-58C39BE89E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10" y="2361460"/>
            <a:ext cx="3116063" cy="4154750"/>
          </a:xfrm>
          <a:prstGeom prst="rect">
            <a:avLst/>
          </a:prstGeom>
        </p:spPr>
      </p:pic>
      <p:pic>
        <p:nvPicPr>
          <p:cNvPr id="6" name="Kuva 5" descr="Kuva, joka sisältää kohteen vaate, sisä-, henkilö, pyörätuoli&#10;&#10;Kuvaus luotu automaattisesti">
            <a:extLst>
              <a:ext uri="{FF2B5EF4-FFF2-40B4-BE49-F238E27FC236}">
                <a16:creationId xmlns:a16="http://schemas.microsoft.com/office/drawing/2014/main" id="{4B3FC1E6-7B57-3AF6-6642-8B890633AC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215" y="476065"/>
            <a:ext cx="3586286" cy="268971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2320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B4574352-37E7-3F5B-8CC9-F945798B6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Progress</a:t>
            </a:r>
            <a:r>
              <a:rPr lang="fi-FI" dirty="0"/>
              <a:t> 1-9/2024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B343C1CF-0CF3-D52B-E93E-E5C1B7308CA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72065" y="1857121"/>
            <a:ext cx="2184199" cy="3143758"/>
          </a:xfrm>
        </p:spPr>
        <p:txBody>
          <a:bodyPr>
            <a:normAutofit fontScale="92500"/>
          </a:bodyPr>
          <a:lstStyle/>
          <a:p>
            <a:r>
              <a:rPr lang="fi-FI" dirty="0"/>
              <a:t>Project Board </a:t>
            </a:r>
            <a:r>
              <a:rPr lang="fi-FI" dirty="0" err="1"/>
              <a:t>April</a:t>
            </a:r>
            <a:r>
              <a:rPr lang="fi-FI" dirty="0"/>
              <a:t> 2024 </a:t>
            </a:r>
          </a:p>
          <a:p>
            <a:r>
              <a:rPr lang="fi-FI" dirty="0"/>
              <a:t>Project </a:t>
            </a:r>
            <a:r>
              <a:rPr lang="fi-FI" dirty="0" err="1"/>
              <a:t>Advisory</a:t>
            </a:r>
            <a:r>
              <a:rPr lang="fi-FI" dirty="0"/>
              <a:t> </a:t>
            </a:r>
            <a:r>
              <a:rPr lang="fi-FI" dirty="0" err="1"/>
              <a:t>Committee</a:t>
            </a:r>
            <a:r>
              <a:rPr lang="fi-FI" dirty="0"/>
              <a:t> (PAC) </a:t>
            </a:r>
            <a:r>
              <a:rPr lang="fi-FI" dirty="0" err="1"/>
              <a:t>September</a:t>
            </a:r>
            <a:r>
              <a:rPr lang="fi-FI" dirty="0"/>
              <a:t> 2024</a:t>
            </a:r>
          </a:p>
          <a:p>
            <a:r>
              <a:rPr lang="fi-FI" dirty="0"/>
              <a:t>TIPOTE </a:t>
            </a:r>
            <a:r>
              <a:rPr lang="fi-FI" dirty="0" err="1"/>
              <a:t>website</a:t>
            </a:r>
            <a:endParaRPr lang="fi-FI" dirty="0"/>
          </a:p>
          <a:p>
            <a:pPr marL="457200" lvl="1" indent="0">
              <a:buNone/>
            </a:pPr>
            <a:r>
              <a:rPr lang="fi-FI" sz="1200" dirty="0">
                <a:hlinkClick r:id="rId3"/>
              </a:rPr>
              <a:t>https://www.jamk.fi/en/project/towards-inclusive-and-practice-oriented-teacher-education-tipote</a:t>
            </a:r>
            <a:r>
              <a:rPr lang="fi-FI" sz="1200" dirty="0"/>
              <a:t> </a:t>
            </a:r>
          </a:p>
          <a:p>
            <a:pPr lvl="1"/>
            <a:endParaRPr lang="fi-FI" dirty="0"/>
          </a:p>
        </p:txBody>
      </p:sp>
      <p:pic>
        <p:nvPicPr>
          <p:cNvPr id="4" name="Kuva 3" descr="Kuva, joka sisältää kohteen vaate, henkilö, jalkineet, mies&#10;&#10;Kuvaus luotu automaattisesti">
            <a:extLst>
              <a:ext uri="{FF2B5EF4-FFF2-40B4-BE49-F238E27FC236}">
                <a16:creationId xmlns:a16="http://schemas.microsoft.com/office/drawing/2014/main" id="{1AAAF740-BA73-F19D-FBEF-4D00DB2DA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810" y="1903521"/>
            <a:ext cx="5397498" cy="404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94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CEB426E4-076F-B179-E62C-BF633B864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Coordinators</a:t>
            </a:r>
            <a:endParaRPr lang="fi-FI" dirty="0"/>
          </a:p>
        </p:txBody>
      </p:sp>
      <p:sp>
        <p:nvSpPr>
          <p:cNvPr id="8" name="Alaotsikko 7">
            <a:extLst>
              <a:ext uri="{FF2B5EF4-FFF2-40B4-BE49-F238E27FC236}">
                <a16:creationId xmlns:a16="http://schemas.microsoft.com/office/drawing/2014/main" id="{F9790C45-0D2F-F1AA-AC3B-A26259DD2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574" y="2890345"/>
            <a:ext cx="9898860" cy="3121572"/>
          </a:xfrm>
        </p:spPr>
        <p:txBody>
          <a:bodyPr>
            <a:normAutofit/>
          </a:bodyPr>
          <a:lstStyle/>
          <a:p>
            <a:r>
              <a:rPr lang="fi-FI" dirty="0"/>
              <a:t>Hanna Laitinen: </a:t>
            </a:r>
            <a:r>
              <a:rPr lang="fi-FI" dirty="0">
                <a:hlinkClick r:id="rId2"/>
              </a:rPr>
              <a:t>hanna.laitinen@jamk.fi</a:t>
            </a:r>
            <a:endParaRPr lang="fi-FI" dirty="0"/>
          </a:p>
          <a:p>
            <a:r>
              <a:rPr lang="fi-FI" dirty="0"/>
              <a:t>Sarita Monjane Henriksen: </a:t>
            </a:r>
            <a:r>
              <a:rPr lang="fi-FI" dirty="0">
                <a:hlinkClick r:id="rId3"/>
              </a:rPr>
              <a:t>hmdsarita@gmail.com</a:t>
            </a:r>
            <a:r>
              <a:rPr lang="fi-FI" dirty="0"/>
              <a:t> </a:t>
            </a:r>
          </a:p>
          <a:p>
            <a:r>
              <a:rPr lang="fi-FI" dirty="0"/>
              <a:t>Frederico Cossa: </a:t>
            </a:r>
            <a:r>
              <a:rPr lang="fi-FI" dirty="0">
                <a:hlinkClick r:id="rId4"/>
              </a:rPr>
              <a:t>fredericocossa42@gmail.com</a:t>
            </a:r>
            <a:r>
              <a:rPr lang="fi-FI" dirty="0"/>
              <a:t> </a:t>
            </a:r>
          </a:p>
          <a:p>
            <a:r>
              <a:rPr lang="fi-FI" dirty="0"/>
              <a:t>Outi Kyrö-Ämmälä: </a:t>
            </a:r>
            <a:r>
              <a:rPr lang="fi-FI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outi.kyro-ammala@ulapland.fi</a:t>
            </a:r>
            <a:r>
              <a:rPr lang="fi-FI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8423914"/>
      </p:ext>
    </p:extLst>
  </p:cSld>
  <p:clrMapOvr>
    <a:masterClrMapping/>
  </p:clrMapOvr>
</p:sld>
</file>

<file path=ppt/theme/theme1.xml><?xml version="1.0" encoding="utf-8"?>
<a:theme xmlns:a="http://schemas.openxmlformats.org/drawingml/2006/main" name="Jamk PowerPoint-theme">
  <a:themeElements>
    <a:clrScheme name="JAMK">
      <a:dk1>
        <a:srgbClr val="0D004B"/>
      </a:dk1>
      <a:lt1>
        <a:srgbClr val="FFFFFF"/>
      </a:lt1>
      <a:dk2>
        <a:srgbClr val="0D004C"/>
      </a:dk2>
      <a:lt2>
        <a:srgbClr val="E7E6E6"/>
      </a:lt2>
      <a:accent1>
        <a:srgbClr val="E2066E"/>
      </a:accent1>
      <a:accent2>
        <a:srgbClr val="FDB913"/>
      </a:accent2>
      <a:accent3>
        <a:srgbClr val="00B39C"/>
      </a:accent3>
      <a:accent4>
        <a:srgbClr val="EA590C"/>
      </a:accent4>
      <a:accent5>
        <a:srgbClr val="3FB8E2"/>
      </a:accent5>
      <a:accent6>
        <a:srgbClr val="A5A5A5"/>
      </a:accent6>
      <a:hlink>
        <a:srgbClr val="3FB9E3"/>
      </a:hlink>
      <a:folHlink>
        <a:srgbClr val="7861A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mk_powerpoint_pohja_2022_english" id="{2350F67D-FDA3-C647-ADA7-F09C6050B7FE}" vid="{F3843B06-CC85-6C4B-A603-F975FA3BAA3A}"/>
    </a:ext>
  </a:extLst>
</a:theme>
</file>

<file path=ppt/theme/theme2.xml><?xml version="1.0" encoding="utf-8"?>
<a:theme xmlns:a="http://schemas.openxmlformats.org/drawingml/2006/main" name="Blue slides">
  <a:themeElements>
    <a:clrScheme name="JAMK">
      <a:dk1>
        <a:srgbClr val="0D004B"/>
      </a:dk1>
      <a:lt1>
        <a:srgbClr val="FFFFFF"/>
      </a:lt1>
      <a:dk2>
        <a:srgbClr val="0D004C"/>
      </a:dk2>
      <a:lt2>
        <a:srgbClr val="E7E6E6"/>
      </a:lt2>
      <a:accent1>
        <a:srgbClr val="E2066E"/>
      </a:accent1>
      <a:accent2>
        <a:srgbClr val="FDB913"/>
      </a:accent2>
      <a:accent3>
        <a:srgbClr val="00B39C"/>
      </a:accent3>
      <a:accent4>
        <a:srgbClr val="EA590C"/>
      </a:accent4>
      <a:accent5>
        <a:srgbClr val="3FB8E2"/>
      </a:accent5>
      <a:accent6>
        <a:srgbClr val="A5A5A5"/>
      </a:accent6>
      <a:hlink>
        <a:srgbClr val="3FB9E3"/>
      </a:hlink>
      <a:folHlink>
        <a:srgbClr val="7861A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mk_powerpoint_pohja_2022_english" id="{2350F67D-FDA3-C647-ADA7-F09C6050B7FE}" vid="{953EB06A-9EA8-9C4A-B1F8-A91839FF5F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146359b-a332-499e-9f49-8bb0ff81f917">
      <Value>12</Value>
    </TaxCatchAll>
    <l7bc4729bde1438b8df4870b8884575c xmlns="5dad6104-dd62-4be5-a5fd-22e2654912ea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 template</TermName>
          <TermId xmlns="http://schemas.microsoft.com/office/infopath/2007/PartnerControls">2ad3c496-72aa-4cb3-ad79-cc4c29aaedb8</TermId>
        </TermInfo>
      </Terms>
    </l7bc4729bde1438b8df4870b8884575c>
    <Kieli xmlns="5dad6104-dd62-4be5-a5fd-22e2654912e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E868020BF753547A35DDAB5E74E808E" ma:contentTypeVersion="10" ma:contentTypeDescription="Luo uusi asiakirja." ma:contentTypeScope="" ma:versionID="e6d01119c466d25d25ca6b40a7a92171">
  <xsd:schema xmlns:xsd="http://www.w3.org/2001/XMLSchema" xmlns:xs="http://www.w3.org/2001/XMLSchema" xmlns:p="http://schemas.microsoft.com/office/2006/metadata/properties" xmlns:ns2="5dad6104-dd62-4be5-a5fd-22e2654912ea" xmlns:ns3="7146359b-a332-499e-9f49-8bb0ff81f917" targetNamespace="http://schemas.microsoft.com/office/2006/metadata/properties" ma:root="true" ma:fieldsID="816c2608a8908a2449bae37f2c52391e" ns2:_="" ns3:_="">
    <xsd:import namespace="5dad6104-dd62-4be5-a5fd-22e2654912ea"/>
    <xsd:import namespace="7146359b-a332-499e-9f49-8bb0ff81f9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7bc4729bde1438b8df4870b8884575c" minOccurs="0"/>
                <xsd:element ref="ns3:TaxCatchAll" minOccurs="0"/>
                <xsd:element ref="ns2:Kieli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ad6104-dd62-4be5-a5fd-22e2654912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7bc4729bde1438b8df4870b8884575c" ma:index="11" nillable="true" ma:taxonomy="true" ma:internalName="l7bc4729bde1438b8df4870b8884575c" ma:taxonomyFieldName="Avainsanat" ma:displayName="Avainsanat - Keywords" ma:readOnly="false" ma:default="" ma:fieldId="{57bc4729-bde1-438b-8df4-870b8884575c}" ma:taxonomyMulti="true" ma:sspId="16af2609-c3e5-4c49-b9fa-7b01c8d29870" ma:termSetId="f6a126a0-4a3b-4014-983d-476411e6878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Kieli" ma:index="13" nillable="true" ma:displayName="Kieli" ma:format="Dropdown" ma:internalName="Kieli">
      <xsd:simpleType>
        <xsd:restriction base="dms:Text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46359b-a332-499e-9f49-8bb0ff81f91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4590b7a-8251-4b6d-9d13-44e229877a85}" ma:internalName="TaxCatchAll" ma:showField="CatchAllData" ma:web="7146359b-a332-499e-9f49-8bb0ff81f9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4D74F0-5535-4043-A5C5-2E321CA7DCDB}">
  <ds:schemaRefs>
    <ds:schemaRef ds:uri="http://schemas.microsoft.com/office/2006/metadata/properties"/>
    <ds:schemaRef ds:uri="http://schemas.microsoft.com/office/infopath/2007/PartnerControls"/>
    <ds:schemaRef ds:uri="7146359b-a332-499e-9f49-8bb0ff81f917"/>
    <ds:schemaRef ds:uri="5dad6104-dd62-4be5-a5fd-22e2654912ea"/>
  </ds:schemaRefs>
</ds:datastoreItem>
</file>

<file path=customXml/itemProps2.xml><?xml version="1.0" encoding="utf-8"?>
<ds:datastoreItem xmlns:ds="http://schemas.openxmlformats.org/officeDocument/2006/customXml" ds:itemID="{5EEF1C75-C03D-484C-89E7-D471AD56F5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53F6FC-F791-4E9D-B12F-5BB8BD0833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ad6104-dd62-4be5-a5fd-22e2654912ea"/>
    <ds:schemaRef ds:uri="7146359b-a332-499e-9f49-8bb0ff81f9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Powerpoint_presentation_template</Template>
  <TotalTime>1737</TotalTime>
  <Words>369</Words>
  <Application>Microsoft Macintosh PowerPoint</Application>
  <PresentationFormat>Widescreen</PresentationFormat>
  <Paragraphs>49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Jamk PowerPoint-theme</vt:lpstr>
      <vt:lpstr>Blue slides</vt:lpstr>
      <vt:lpstr>Towards Inclusive and Practice-Oriented Teacher Education (TIPOTE) in Mozambique  </vt:lpstr>
      <vt:lpstr>PowerPoint Presentation</vt:lpstr>
      <vt:lpstr>PowerPoint Presentation</vt:lpstr>
      <vt:lpstr>PowerPoint Presentation</vt:lpstr>
      <vt:lpstr>Progress 1-9/2024</vt:lpstr>
      <vt:lpstr>Progress 1-9/2024</vt:lpstr>
      <vt:lpstr>Progress 1-9/2024</vt:lpstr>
      <vt:lpstr>Progress 1-9/2024</vt:lpstr>
      <vt:lpstr>Coordinators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inclusive and practice-oriented Teacher Education (TIPOTE)</dc:title>
  <dc:subject/>
  <dc:creator>Laitinen Hanna</dc:creator>
  <cp:keywords/>
  <dc:description/>
  <cp:lastModifiedBy>SARITA HENRIKSEN</cp:lastModifiedBy>
  <cp:revision>4</cp:revision>
  <dcterms:created xsi:type="dcterms:W3CDTF">2023-11-20T11:16:45Z</dcterms:created>
  <dcterms:modified xsi:type="dcterms:W3CDTF">2024-11-06T08:17:20Z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0x010100AE868020BF753547A35DDAB5E74E808E</vt:lpwstr>
  </property>
  <property fmtid="{D5CDD505-2E9C-101B-9397-08002B2CF9AE}" pid="3" name="Avainsanat">
    <vt:lpwstr>12;#presentation template|2ad3c496-72aa-4cb3-ad79-cc4c29aaedb8</vt:lpwstr>
  </property>
</Properties>
</file>